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imes New Roman MT Condensed" charset="1" panose="02030506070405020303"/>
      <p:regular r:id="rId17"/>
    </p:embeddedFont>
    <p:embeddedFont>
      <p:font typeface="Gotham" charset="1" panose="00000000000000000000"/>
      <p:regular r:id="rId18"/>
    </p:embeddedFont>
    <p:embeddedFont>
      <p:font typeface="Times New Roman MT Condensed Italics" charset="1" panose="020305060704050903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HA_fkAv8I.mp4" Type="http://schemas.openxmlformats.org/officeDocument/2006/relationships/video"/><Relationship Id="rId4" Target="../media/VAHA_fkAv8I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0515" y="-2377820"/>
            <a:ext cx="19285436" cy="15042640"/>
          </a:xfrm>
          <a:custGeom>
            <a:avLst/>
            <a:gdLst/>
            <a:ahLst/>
            <a:cxnLst/>
            <a:rect r="r" b="b" t="t" l="l"/>
            <a:pathLst>
              <a:path h="15042640" w="19285436">
                <a:moveTo>
                  <a:pt x="0" y="0"/>
                </a:moveTo>
                <a:lnTo>
                  <a:pt x="19285437" y="0"/>
                </a:lnTo>
                <a:lnTo>
                  <a:pt x="19285437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3057" y="3774008"/>
            <a:ext cx="8260943" cy="258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22"/>
              </a:lnSpc>
            </a:pPr>
            <a:r>
              <a:rPr lang="en-US" sz="19403" spc="-737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AI SME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6407" y="5759947"/>
            <a:ext cx="760242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-36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Your context-aware knowledge Assistant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6407" y="7640244"/>
            <a:ext cx="718917" cy="669492"/>
          </a:xfrm>
          <a:custGeom>
            <a:avLst/>
            <a:gdLst/>
            <a:ahLst/>
            <a:cxnLst/>
            <a:rect r="r" b="b" t="t" l="l"/>
            <a:pathLst>
              <a:path h="669492" w="718917">
                <a:moveTo>
                  <a:pt x="0" y="0"/>
                </a:moveTo>
                <a:lnTo>
                  <a:pt x="718918" y="0"/>
                </a:lnTo>
                <a:lnTo>
                  <a:pt x="718918" y="669492"/>
                </a:lnTo>
                <a:lnTo>
                  <a:pt x="0" y="66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0369" y="2389943"/>
            <a:ext cx="11736269" cy="507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Short-Term Enhancements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Better source citations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Admin UI f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or c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ont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ent control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Adding live tracking using splunk and Mongodb</a:t>
            </a: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Mid-Term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nt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egration with:</a:t>
            </a:r>
          </a:p>
          <a:p>
            <a:pPr algn="l" marL="949966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erviceNow</a:t>
            </a:r>
          </a:p>
          <a:p>
            <a:pPr algn="l" marL="949966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Incident management systems</a:t>
            </a: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ong-Term Vis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ion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AI SME per team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ross-domain reasoning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Predictive insights from 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operational data</a:t>
            </a:r>
          </a:p>
          <a:p>
            <a:pPr algn="l">
              <a:lnSpc>
                <a:spcPts val="6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55466" y="1438575"/>
            <a:ext cx="14423006" cy="64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4600" spc="-115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REALISTIC FUTURE SCOPE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0515" y="-2377820"/>
            <a:ext cx="19285436" cy="15042640"/>
          </a:xfrm>
          <a:custGeom>
            <a:avLst/>
            <a:gdLst/>
            <a:ahLst/>
            <a:cxnLst/>
            <a:rect r="r" b="b" t="t" l="l"/>
            <a:pathLst>
              <a:path h="15042640" w="19285436">
                <a:moveTo>
                  <a:pt x="0" y="0"/>
                </a:moveTo>
                <a:lnTo>
                  <a:pt x="19285437" y="0"/>
                </a:lnTo>
                <a:lnTo>
                  <a:pt x="19285437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9150" y="2700805"/>
            <a:ext cx="16440150" cy="344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8"/>
              </a:lnSpc>
              <a:spcBef>
                <a:spcPct val="0"/>
              </a:spcBef>
            </a:pPr>
            <a:r>
              <a:rPr lang="en-US" sz="18120" i="true" spc="-906">
                <a:solidFill>
                  <a:srgbClr val="0E4714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2970482"/>
            <a:ext cx="11736269" cy="679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Today’s Challenges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Critical technical knowledge is spread across multiple systems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Confluence pages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GitHub repositories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Internal documents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SME tribal knowledge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Engineers and support teams spend significant time searching instead of solving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Answers depend heavily on who you ask, leading to: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Inconsistent responses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Knowledge silos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SME dependency and burnout</a:t>
            </a: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Impact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Slower problem resolution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Repeated questions to SMEs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Increased onboarding time for new engineers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Operational inefficiency at scale</a:t>
            </a:r>
          </a:p>
          <a:p>
            <a:pPr algn="l">
              <a:lnSpc>
                <a:spcPts val="75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02709"/>
            <a:ext cx="14423006" cy="175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8"/>
              </a:lnSpc>
            </a:pPr>
            <a:r>
              <a:rPr lang="en-US" sz="7285" spc="-182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THE PROBLEM WE ARE SOLVING</a:t>
            </a:r>
          </a:p>
          <a:p>
            <a:pPr algn="l">
              <a:lnSpc>
                <a:spcPts val="591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2970482"/>
            <a:ext cx="11736269" cy="512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If We F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ix This Problem</a:t>
            </a: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W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 unlock measurable business value: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Faster time-to-answer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educe minutes/hours of searching to seconds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Reduced SME load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SMEs focus on complex issues, not repeated questions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Consistent, approved answers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ne source of truth across teams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Improved onboarding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New engineers ramp up faster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Better o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perational resilience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Knowledge survives team changes and attrition</a:t>
            </a:r>
          </a:p>
          <a:p>
            <a:pPr algn="l">
              <a:lnSpc>
                <a:spcPts val="75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393184"/>
            <a:ext cx="14423006" cy="95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6"/>
              </a:lnSpc>
            </a:pPr>
            <a:r>
              <a:rPr lang="en-US" sz="6800" spc="-170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WHY SOLVING THIS MATTERS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2970482"/>
            <a:ext cx="11736269" cy="596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End-to-End Flow ( High level)</a:t>
            </a:r>
          </a:p>
          <a:p>
            <a:pPr algn="l" marL="474983" indent="-237491" lvl="1">
              <a:lnSpc>
                <a:spcPts val="3300"/>
              </a:lnSpc>
              <a:buAutoNum type="arabicPeriod" startAt="1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Internal documen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ts (Confluence, GitHub, uploads) are indexed</a:t>
            </a:r>
          </a:p>
          <a:p>
            <a:pPr algn="l" marL="474983" indent="-237491" lvl="1">
              <a:lnSpc>
                <a:spcPts val="3300"/>
              </a:lnSpc>
              <a:buAutoNum type="arabicPeriod" startAt="1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Content is: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Cleaned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Chunked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Conv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erted into semantic embeddings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Stored in a vector DB</a:t>
            </a:r>
          </a:p>
          <a:p>
            <a:pPr algn="l" marL="474983" indent="-237491" lvl="1">
              <a:lnSpc>
                <a:spcPts val="3300"/>
              </a:lnSpc>
              <a:buAutoNum type="arabicPeriod" startAt="1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U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er asks a question in natural language</a:t>
            </a:r>
          </a:p>
          <a:p>
            <a:pPr algn="l" marL="474983" indent="-237491" lvl="1">
              <a:lnSpc>
                <a:spcPts val="3300"/>
              </a:lnSpc>
              <a:buAutoNum type="arabicPeriod" startAt="1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System: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Finds the most relevant internal content</a:t>
            </a:r>
          </a:p>
          <a:p>
            <a:pPr algn="l" marL="949965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Uses an LLM to generate a grounded response</a:t>
            </a:r>
          </a:p>
          <a:p>
            <a:pPr algn="l" marL="474983" indent="-237491" lvl="1">
              <a:lnSpc>
                <a:spcPts val="3300"/>
              </a:lnSpc>
              <a:buAutoNum type="arabicPeriod" startAt="1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Answer is returned with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c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ontext and traceability</a:t>
            </a: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Result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Accurate, explainable, enterprise-ready answers</a:t>
            </a:r>
          </a:p>
          <a:p>
            <a:pPr algn="l">
              <a:lnSpc>
                <a:spcPts val="75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55466" y="1448100"/>
            <a:ext cx="14423006" cy="83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4800" spc="-120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HOW OUR IMPLEMENTATION SOLVES THE PROBLEM</a:t>
            </a:r>
          </a:p>
          <a:p>
            <a:pPr algn="l">
              <a:lnSpc>
                <a:spcPts val="182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66" y="1171257"/>
            <a:ext cx="11736269" cy="872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This architecture enables a secure, enterprise-ready AI assistant that answers questions using internal documen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tation instead of generic internet knowledge.</a:t>
            </a:r>
          </a:p>
          <a:p>
            <a:pPr algn="l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Frontend (Browser)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Web UI with Chat and Document Upload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Go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ogle Sign-In for authentication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Maintains session state (user, conversations)</a:t>
            </a:r>
          </a:p>
          <a:p>
            <a:pPr algn="l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Backend APIs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Aut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h API issues JWT after ide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ntity v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erification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Chat API handles queries and streaming responses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Document API processes and indexes uploaded content</a:t>
            </a:r>
          </a:p>
          <a:p>
            <a:pPr algn="l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RAG In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telligence Layer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Retriever searches internal knowledge using vector embeddings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Generator produces answers grounded in retrieved context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Preve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nts hallucinations by design</a:t>
            </a:r>
          </a:p>
          <a:p>
            <a:pPr algn="l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Storage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PostgreSQL for users and chat history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ChromaDB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f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or semantic search over documents</a:t>
            </a:r>
          </a:p>
          <a:p>
            <a:pPr algn="l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Authentication &amp; Security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Google OAuth for user identity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JWT-based authorization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Auth Guard protects all backend endpoints</a:t>
            </a:r>
          </a:p>
          <a:p>
            <a:pPr algn="l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External Services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Open</a:t>
            </a: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AI for embeddings and response generation</a:t>
            </a:r>
          </a:p>
          <a:p>
            <a:pPr algn="l" marL="820428" indent="-273476" lvl="2">
              <a:lnSpc>
                <a:spcPts val="2850"/>
              </a:lnSpc>
              <a:buFont typeface="Arial"/>
              <a:buChar char="⚬"/>
            </a:pPr>
            <a:r>
              <a:rPr lang="en-US" sz="1900" spc="-28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Google OAuth for authentication</a:t>
            </a:r>
          </a:p>
          <a:p>
            <a:pPr algn="l">
              <a:lnSpc>
                <a:spcPts val="41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55466" y="560512"/>
            <a:ext cx="14423006" cy="66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4800" spc="-120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ARCHITECTURE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335" y="1522065"/>
            <a:ext cx="14423006" cy="68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4900" spc="-122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ARCHITECTURE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499229"/>
            <a:ext cx="11242774" cy="7054182"/>
          </a:xfrm>
          <a:custGeom>
            <a:avLst/>
            <a:gdLst/>
            <a:ahLst/>
            <a:cxnLst/>
            <a:rect r="r" b="b" t="t" l="l"/>
            <a:pathLst>
              <a:path h="7054182" w="11242774">
                <a:moveTo>
                  <a:pt x="0" y="0"/>
                </a:moveTo>
                <a:lnTo>
                  <a:pt x="11242774" y="0"/>
                </a:lnTo>
                <a:lnTo>
                  <a:pt x="11242774" y="7054182"/>
                </a:lnTo>
                <a:lnTo>
                  <a:pt x="0" y="7054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0369" y="2389943"/>
            <a:ext cx="11736269" cy="382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Risk &amp; Comp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liance Considerations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No training 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on ext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ernal data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No uncontrolled i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nt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ernet browsing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etrieval limited to approved internal content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Auditability via:</a:t>
            </a:r>
          </a:p>
          <a:p>
            <a:pPr algn="l" marL="949966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ource metadata</a:t>
            </a:r>
          </a:p>
          <a:p>
            <a:pPr algn="l" marL="949966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Convers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ation h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istory</a:t>
            </a:r>
          </a:p>
          <a:p>
            <a:pPr algn="l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Can be extended to:</a:t>
            </a:r>
          </a:p>
          <a:p>
            <a:pPr algn="l" marL="949966" indent="-316655" lvl="2">
              <a:lnSpc>
                <a:spcPts val="3300"/>
              </a:lnSpc>
              <a:buFont typeface="Arial"/>
              <a:buChar char="⚬"/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Logging &amp; monit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oring</a:t>
            </a:r>
          </a:p>
          <a:p>
            <a:pPr algn="l">
              <a:lnSpc>
                <a:spcPts val="6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55466" y="1448100"/>
            <a:ext cx="14423006" cy="133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5100" spc="-127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WHY THIS IS SAFE FOR AN ENTERPRISE BANK</a:t>
            </a:r>
          </a:p>
          <a:p>
            <a:pPr algn="l">
              <a:lnSpc>
                <a:spcPts val="487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8484" y="673226"/>
            <a:ext cx="14423006" cy="777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sz="5600" spc="-140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DEMO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531" r="0" b="3531"/>
          <a:stretch>
            <a:fillRect/>
          </a:stretch>
        </p:blipFill>
        <p:spPr>
          <a:xfrm flipH="false" flipV="false" rot="0">
            <a:off x="2181986" y="1574659"/>
            <a:ext cx="1361585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0369" y="2389943"/>
            <a:ext cx="12713350" cy="548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Current Limitations: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 Knowledge Base Scope On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ly answers questions about indexed documentation/code. If information isn't i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 th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 knowledge base, it can't answer.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2. C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ode Execution: Can't run code or test solutio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ns—o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nly provides information and examples.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3. Real-Time Data: Doesn't have access to live system metrics, logs, or real-time data.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4. Multi-Modal: Can't process images, diagrams, or scree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nshot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 (text-only).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5. 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Complex Reasoning: May struggle with multi-ste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 problem-solving that </a:t>
            </a:r>
            <a:r>
              <a:rPr lang="en-US" sz="2200" spc="-33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requires deep code analysis.</a:t>
            </a:r>
          </a:p>
          <a:p>
            <a:pPr algn="l">
              <a:lnSpc>
                <a:spcPts val="6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55466" y="1448100"/>
            <a:ext cx="14423006" cy="68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4900" spc="-122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LIMITATIONS 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DAHA80wSYfE</dc:identifier>
  <dcterms:modified xsi:type="dcterms:W3CDTF">2011-08-01T06:04:30Z</dcterms:modified>
  <cp:revision>1</cp:revision>
  <dc:title>Copy of AI SME</dc:title>
</cp:coreProperties>
</file>